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8" r:id="rId2"/>
    <p:sldId id="260" r:id="rId3"/>
    <p:sldId id="259" r:id="rId4"/>
    <p:sldId id="261" r:id="rId5"/>
    <p:sldId id="265" r:id="rId6"/>
    <p:sldId id="264" r:id="rId7"/>
    <p:sldId id="263" r:id="rId8"/>
    <p:sldId id="262" r:id="rId9"/>
    <p:sldId id="267" r:id="rId10"/>
    <p:sldId id="273" r:id="rId11"/>
    <p:sldId id="272" r:id="rId12"/>
    <p:sldId id="271" r:id="rId1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2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3CB45A2-639D-49CD-A717-96A6334852B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/>
          <a:lstStyle>
            <a:lvl1pPr algn="l">
              <a:defRPr sz="1200"/>
            </a:lvl1pPr>
          </a:lstStyle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1DCC8F-AB08-447C-AF24-0395858984B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1/30/2022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B43F21-61C7-42F0-B485-6F5287F1D6F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174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DE122F-611B-4912-BEEC-3315CFC05D5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2962" y="9119174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 anchor="b"/>
          <a:lstStyle>
            <a:lvl1pPr algn="r">
              <a:defRPr sz="1200"/>
            </a:lvl1pPr>
          </a:lstStyle>
          <a:p>
            <a:fld id="{996FB817-9E4E-4AB3-88F1-83E50CFE8488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614448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r">
              <a:defRPr sz="1200"/>
            </a:lvl1pPr>
          </a:lstStyle>
          <a:p>
            <a:r>
              <a:rPr lang="en-US"/>
              <a:t>1/30/2022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4" tIns="48327" rIns="96654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3"/>
          </a:xfrm>
          <a:prstGeom prst="rect">
            <a:avLst/>
          </a:prstGeom>
        </p:spPr>
        <p:txBody>
          <a:bodyPr vert="horz" lIns="96654" tIns="48327" rIns="96654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r">
              <a:defRPr sz="1200"/>
            </a:lvl1pPr>
          </a:lstStyle>
          <a:p>
            <a:fld id="{B197EDEF-73D8-4CDF-BF10-A8D11595D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23803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543"/>
            <a:fld id="{95A48AF9-5DDD-4B01-908F-07FECC3D0998}" type="slidenum">
              <a:rPr lang="en-US">
                <a:solidFill>
                  <a:prstClr val="black"/>
                </a:solidFill>
                <a:latin typeface="Calibri"/>
              </a:rPr>
              <a:pPr defTabSz="966543"/>
              <a:t>1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5B4DA8-9735-4303-9B90-A4A390E717F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1/30/2022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C685AE-DE08-46A9-8647-78F091EC0AF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543"/>
            <a:fld id="{27AFCE4E-A1BC-4A0A-BE2C-1462D82DC3BF}" type="slidenum">
              <a:rPr lang="en-US">
                <a:solidFill>
                  <a:prstClr val="black"/>
                </a:solidFill>
                <a:latin typeface="Calibri"/>
              </a:rPr>
              <a:pPr defTabSz="966543"/>
              <a:t>2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C85FAA-5068-4D26-BC40-7BE58B55A71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1/30/2022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91975B-4853-4193-AE2D-1479CB2F65C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543"/>
            <a:fld id="{961C6EDD-5940-4630-B0F5-C55A638FAC3B}" type="slidenum">
              <a:rPr lang="en-US">
                <a:solidFill>
                  <a:prstClr val="black"/>
                </a:solidFill>
                <a:latin typeface="Calibri"/>
              </a:rPr>
              <a:pPr defTabSz="966543"/>
              <a:t>9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84A94F-CBA3-4ED3-B2AB-82C51778694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1/30/2022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BD9A18-09F6-4652-B5F4-B8D00BF33FD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543"/>
            <a:fld id="{4BE24025-A87F-419A-9E49-D24A98AF9757}" type="slidenum">
              <a:rPr lang="en-US">
                <a:solidFill>
                  <a:prstClr val="black"/>
                </a:solidFill>
                <a:latin typeface="Calibri"/>
              </a:rPr>
              <a:pPr defTabSz="966543"/>
              <a:t>10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ECE7E8-8A40-4D34-A3D0-A73BB08ADF8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1/30/2022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B695BD-A025-4405-87EE-75545438E86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543"/>
            <a:fld id="{961C6EDD-5940-4630-B0F5-C55A638FAC3B}" type="slidenum">
              <a:rPr lang="en-US">
                <a:solidFill>
                  <a:prstClr val="black"/>
                </a:solidFill>
                <a:latin typeface="Calibri"/>
              </a:rPr>
              <a:pPr defTabSz="966543"/>
              <a:t>11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E8C0F9-EC1F-47E6-9F1E-10F748FE158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1/30/2022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8C33B3-8A3D-45B4-80C0-141D6C923FA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543"/>
            <a:fld id="{961C6EDD-5940-4630-B0F5-C55A638FAC3B}" type="slidenum">
              <a:rPr lang="en-US">
                <a:solidFill>
                  <a:prstClr val="black"/>
                </a:solidFill>
                <a:latin typeface="Calibri"/>
              </a:rPr>
              <a:pPr defTabSz="966543"/>
              <a:t>12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9AEA75-2CDE-4193-BD9A-FBD87C29DFE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1/30/2022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F11BD4-93A7-4A33-A487-E7BD55F92C1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9219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sp>
          <p:nvSpPr>
            <p:cNvPr id="9220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21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922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40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EE0CD0F-19D4-49F2-9329-4DBB9507B07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5799"/>
      </p:ext>
    </p:extLst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9FBDF0-1C31-4EF1-86F5-214DD46F0A2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074775"/>
      </p:ext>
    </p:extLst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7A3F33-966B-4A8C-BFBB-08DE3E6DAD3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093236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04B88C-FF15-44F9-B6F5-FA7D0A47A04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495732"/>
      </p:ext>
    </p:extLst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434BF6-6C79-45C6-808B-5F011750788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25888"/>
      </p:ext>
    </p:extLst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4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B7F50-1CC2-47EC-90A7-4DFC93CC75B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244117"/>
      </p:ext>
    </p:extLst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57C5D-ED8E-4FFD-A83C-56335E38AF3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626885"/>
      </p:ext>
    </p:extLst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822791-5A1A-407C-9B4D-7383544E051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74979"/>
      </p:ext>
    </p:extLst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9805F-F775-4C05-A61E-25F5E7249C7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463089"/>
      </p:ext>
    </p:extLst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23B92-42D1-464B-AAFB-F4DC7978455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033244"/>
      </p:ext>
    </p:extLst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1ACAC-DDE7-4259-B935-37EED873671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201044"/>
      </p:ext>
    </p:extLst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8195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196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197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4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4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9D7EE7F-8D5A-44F1-BAA6-E32C29FC8602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01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fade thruBlk="1"/>
  </p:transition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71625" y="3050382"/>
            <a:ext cx="7162800" cy="769441"/>
          </a:xfrm>
        </p:spPr>
        <p:txBody>
          <a:bodyPr>
            <a:spAutoFit/>
          </a:bodyPr>
          <a:lstStyle/>
          <a:p>
            <a:pPr algn="r"/>
            <a:r>
              <a:rPr lang="en-US" sz="4400" dirty="0">
                <a:latin typeface="Calibri" pitchFamily="34" charset="0"/>
              </a:rPr>
              <a:t>Matthew 18:1-6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57225" y="1683603"/>
            <a:ext cx="8077200" cy="830997"/>
          </a:xfrm>
          <a:effectLst>
            <a:outerShdw dist="1796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r"/>
            <a:r>
              <a:rPr lang="en-US" sz="4800" dirty="0">
                <a:latin typeface="Calibri" pitchFamily="34" charset="0"/>
              </a:rPr>
              <a:t>Stumbling Blocks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EE0CD0F-19D4-49F2-9329-4DBB9507B070}" type="slidenum">
              <a:rPr lang="en-US">
                <a:solidFill>
                  <a:srgbClr val="000000"/>
                </a:solidFill>
                <a:latin typeface="Verdana"/>
                <a:cs typeface="Arial"/>
              </a:rPr>
              <a:pPr/>
              <a:t>1</a:t>
            </a:fld>
            <a:endParaRPr lang="en-US">
              <a:solidFill>
                <a:srgbClr val="000000"/>
              </a:solidFill>
              <a:latin typeface="Verdana"/>
              <a:cs typeface="Arial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58E60-E811-4494-85CF-78600392A55D}" type="slidenum">
              <a:rPr lang="en-US">
                <a:solidFill>
                  <a:srgbClr val="000000"/>
                </a:solidFill>
                <a:latin typeface="Verdana"/>
                <a:cs typeface="Arial"/>
              </a:rPr>
              <a:pPr/>
              <a:t>10</a:t>
            </a:fld>
            <a:endParaRPr lang="en-US">
              <a:solidFill>
                <a:srgbClr val="000000"/>
              </a:solidFill>
              <a:latin typeface="Verdana"/>
              <a:cs typeface="Arial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828800"/>
            <a:ext cx="7924800" cy="4450449"/>
          </a:xfrm>
        </p:spPr>
        <p:txBody>
          <a:bodyPr>
            <a:spAutoFit/>
          </a:bodyPr>
          <a:lstStyle/>
          <a:p>
            <a:r>
              <a:rPr lang="en-US" sz="3600" b="1" dirty="0">
                <a:latin typeface="Calibri" pitchFamily="34" charset="0"/>
              </a:rPr>
              <a:t>Remove every hindrance.</a:t>
            </a:r>
            <a:br>
              <a:rPr lang="en-US" sz="3600" dirty="0">
                <a:latin typeface="Calibri" pitchFamily="34" charset="0"/>
              </a:rPr>
            </a:br>
            <a:r>
              <a:rPr lang="en-US" sz="3600" dirty="0">
                <a:latin typeface="Calibri" pitchFamily="34" charset="0"/>
              </a:rPr>
              <a:t>Matthew 18:8-9</a:t>
            </a:r>
          </a:p>
          <a:p>
            <a:pPr lvl="1"/>
            <a:r>
              <a:rPr lang="en-US" sz="3200" dirty="0">
                <a:latin typeface="Calibri" pitchFamily="34" charset="0"/>
              </a:rPr>
              <a:t>Do whatever is necessary not to sin and not to cause another person to sin!</a:t>
            </a:r>
            <a:endParaRPr lang="en-US" sz="3200" i="1" dirty="0">
              <a:latin typeface="Calibri" pitchFamily="34" charset="0"/>
            </a:endParaRPr>
          </a:p>
          <a:p>
            <a:pPr lvl="1"/>
            <a:r>
              <a:rPr lang="en-US" sz="3200" u="sng" dirty="0">
                <a:latin typeface="Calibri" pitchFamily="34" charset="0"/>
              </a:rPr>
              <a:t>Sinless</a:t>
            </a:r>
            <a:r>
              <a:rPr lang="en-US" sz="3200" dirty="0">
                <a:latin typeface="Calibri" pitchFamily="34" charset="0"/>
              </a:rPr>
              <a:t> act that encourages one to violate his conscience. 1 Corinthians 8:11-13</a:t>
            </a:r>
          </a:p>
          <a:p>
            <a:pPr lvl="1"/>
            <a:r>
              <a:rPr lang="en-US" sz="3200" u="sng" dirty="0">
                <a:latin typeface="Calibri" pitchFamily="34" charset="0"/>
              </a:rPr>
              <a:t>Sinful</a:t>
            </a:r>
            <a:r>
              <a:rPr lang="en-US" sz="3200" dirty="0">
                <a:latin typeface="Calibri" pitchFamily="34" charset="0"/>
              </a:rPr>
              <a:t> act or attitude. Matthew 5:27-30 (Romans 13:14)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6CA562A-CBE4-4E50-8821-4E9CD32FDC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379071"/>
            <a:ext cx="7696200" cy="1144929"/>
          </a:xfrm>
          <a:effectLst>
            <a:outerShdw dist="1796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4000" dirty="0">
                <a:latin typeface="Calibri" pitchFamily="34" charset="0"/>
              </a:rPr>
              <a:t>To Avoid Being A Stumbling Block … </a:t>
            </a:r>
            <a:r>
              <a:rPr lang="en-US" dirty="0">
                <a:latin typeface="Calibri" pitchFamily="34" charset="0"/>
              </a:rPr>
              <a:t>1 Corinthians 10:32-33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EA49F-F9E1-47D5-B7E8-94D9F1DFB97A}" type="slidenum">
              <a:rPr lang="en-US">
                <a:solidFill>
                  <a:srgbClr val="000000"/>
                </a:solidFill>
                <a:latin typeface="Verdana"/>
                <a:cs typeface="Arial"/>
              </a:rPr>
              <a:pPr/>
              <a:t>11</a:t>
            </a:fld>
            <a:endParaRPr lang="en-US">
              <a:solidFill>
                <a:srgbClr val="000000"/>
              </a:solidFill>
              <a:latin typeface="Verdana"/>
              <a:cs typeface="Arial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828800"/>
            <a:ext cx="8077200" cy="3243965"/>
          </a:xfrm>
        </p:spPr>
        <p:txBody>
          <a:bodyPr>
            <a:spAutoFit/>
          </a:bodyPr>
          <a:lstStyle/>
          <a:p>
            <a:r>
              <a:rPr lang="en-US" sz="3200" dirty="0">
                <a:latin typeface="Calibri" pitchFamily="34" charset="0"/>
              </a:rPr>
              <a:t>Have no fellowship with error in teaching.</a:t>
            </a:r>
            <a:br>
              <a:rPr lang="en-US" sz="3200" dirty="0">
                <a:latin typeface="Calibri" pitchFamily="34" charset="0"/>
              </a:rPr>
            </a:br>
            <a:r>
              <a:rPr lang="en-US" sz="3200" dirty="0">
                <a:latin typeface="Calibri" pitchFamily="34" charset="0"/>
              </a:rPr>
              <a:t>2 John 9-11</a:t>
            </a:r>
          </a:p>
          <a:p>
            <a:r>
              <a:rPr lang="en-US" sz="3200" dirty="0">
                <a:latin typeface="Calibri" pitchFamily="34" charset="0"/>
              </a:rPr>
              <a:t>Have no fellowship with error in practice. Ephesians 4:17; 5:8ff; don’t go along.</a:t>
            </a:r>
            <a:br>
              <a:rPr lang="en-US" sz="3200" dirty="0">
                <a:latin typeface="Calibri" pitchFamily="34" charset="0"/>
              </a:rPr>
            </a:br>
            <a:r>
              <a:rPr lang="en-US" sz="3200" dirty="0">
                <a:latin typeface="Calibri" pitchFamily="34" charset="0"/>
              </a:rPr>
              <a:t>1 Peter 4:4; 1 Corinthians 5</a:t>
            </a:r>
          </a:p>
          <a:p>
            <a:r>
              <a:rPr lang="en-US" sz="3200" dirty="0">
                <a:latin typeface="Calibri" pitchFamily="34" charset="0"/>
              </a:rPr>
              <a:t>Do not grow weary. Galatians 6:1ff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4E65B101-0064-4007-9188-264FE225A5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379071"/>
            <a:ext cx="7696200" cy="1144929"/>
          </a:xfrm>
          <a:effectLst>
            <a:outerShdw dist="1796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4000" dirty="0">
                <a:latin typeface="Calibri" pitchFamily="34" charset="0"/>
              </a:rPr>
              <a:t>To Avoid Being A Stumbling Block … </a:t>
            </a:r>
            <a:r>
              <a:rPr lang="en-US" dirty="0">
                <a:latin typeface="Calibri" pitchFamily="34" charset="0"/>
              </a:rPr>
              <a:t>1 Corinthians 10:32-33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EA49F-F9E1-47D5-B7E8-94D9F1DFB97A}" type="slidenum">
              <a:rPr lang="en-US">
                <a:solidFill>
                  <a:srgbClr val="000000"/>
                </a:solidFill>
                <a:latin typeface="Verdana"/>
                <a:cs typeface="Arial"/>
              </a:rPr>
              <a:pPr/>
              <a:t>12</a:t>
            </a:fld>
            <a:endParaRPr lang="en-US">
              <a:solidFill>
                <a:srgbClr val="000000"/>
              </a:solidFill>
              <a:latin typeface="Verdana"/>
              <a:cs typeface="Arial"/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66870"/>
            <a:ext cx="8077200" cy="757130"/>
          </a:xfrm>
          <a:effectLst>
            <a:outerShdw dist="17961" dir="27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4800" dirty="0">
                <a:latin typeface="Calibri" pitchFamily="34" charset="0"/>
              </a:rPr>
              <a:t>Removing The Stumbling Blocks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828800"/>
            <a:ext cx="8077200" cy="2751522"/>
          </a:xfrm>
        </p:spPr>
        <p:txBody>
          <a:bodyPr>
            <a:spAutoFit/>
          </a:bodyPr>
          <a:lstStyle/>
          <a:p>
            <a:r>
              <a:rPr lang="en-US" sz="3200" dirty="0">
                <a:latin typeface="Calibri" pitchFamily="34" charset="0"/>
              </a:rPr>
              <a:t>Shows you love the lost. Romans 10:1</a:t>
            </a:r>
          </a:p>
          <a:p>
            <a:r>
              <a:rPr lang="en-US" sz="3200" dirty="0">
                <a:latin typeface="Calibri" pitchFamily="34" charset="0"/>
              </a:rPr>
              <a:t>Shows you love the weak in conscience. </a:t>
            </a:r>
            <a:br>
              <a:rPr lang="en-US" sz="3200" dirty="0">
                <a:latin typeface="Calibri" pitchFamily="34" charset="0"/>
              </a:rPr>
            </a:br>
            <a:r>
              <a:rPr lang="en-US" sz="3200" dirty="0">
                <a:latin typeface="Calibri" pitchFamily="34" charset="0"/>
              </a:rPr>
              <a:t>1 Corinthians 8:13</a:t>
            </a:r>
          </a:p>
          <a:p>
            <a:r>
              <a:rPr lang="en-US" sz="3200" dirty="0">
                <a:latin typeface="Calibri" pitchFamily="34" charset="0"/>
              </a:rPr>
              <a:t>Shows you love your own soul. </a:t>
            </a:r>
            <a:br>
              <a:rPr lang="en-US" sz="3200" dirty="0">
                <a:latin typeface="Calibri" pitchFamily="34" charset="0"/>
              </a:rPr>
            </a:br>
            <a:r>
              <a:rPr lang="en-US" sz="3200" dirty="0">
                <a:latin typeface="Calibri" pitchFamily="34" charset="0"/>
              </a:rPr>
              <a:t>cf. Matthew 18:6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41141-D238-4C08-B7EF-1FFA66ED91AC}" type="slidenum">
              <a:rPr lang="en-US">
                <a:solidFill>
                  <a:srgbClr val="000000"/>
                </a:solidFill>
                <a:latin typeface="Verdana"/>
                <a:cs typeface="Arial"/>
              </a:rPr>
              <a:pPr/>
              <a:t>2</a:t>
            </a:fld>
            <a:endParaRPr lang="en-US">
              <a:solidFill>
                <a:srgbClr val="000000"/>
              </a:solidFill>
              <a:latin typeface="Verdana"/>
              <a:cs typeface="Arial"/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4" y="428962"/>
            <a:ext cx="7313612" cy="1015663"/>
          </a:xfrm>
          <a:effectLst>
            <a:outerShdw dist="1796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r>
              <a:rPr lang="en-US" sz="6000" dirty="0">
                <a:latin typeface="Calibri" pitchFamily="34" charset="0"/>
              </a:rPr>
              <a:t>Stumbling Blocks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827215"/>
            <a:ext cx="7848600" cy="4068806"/>
          </a:xfrm>
        </p:spPr>
        <p:txBody>
          <a:bodyPr>
            <a:spAutoFit/>
          </a:bodyPr>
          <a:lstStyle/>
          <a:p>
            <a:r>
              <a:rPr lang="en-US" sz="3600" i="1" dirty="0" err="1">
                <a:latin typeface="Calibri" pitchFamily="34" charset="0"/>
              </a:rPr>
              <a:t>skandalon</a:t>
            </a:r>
            <a:r>
              <a:rPr lang="en-US" sz="3600" i="1" dirty="0">
                <a:latin typeface="Calibri" pitchFamily="34" charset="0"/>
              </a:rPr>
              <a:t> </a:t>
            </a:r>
            <a:r>
              <a:rPr lang="en-US" sz="3600" dirty="0">
                <a:latin typeface="Calibri" pitchFamily="34" charset="0"/>
              </a:rPr>
              <a:t>“occasion to fall (of stumbling), offence, thing that offends” </a:t>
            </a:r>
            <a:r>
              <a:rPr lang="en-US" sz="2800" dirty="0">
                <a:latin typeface="Calibri" pitchFamily="34" charset="0"/>
              </a:rPr>
              <a:t>(</a:t>
            </a:r>
            <a:r>
              <a:rPr lang="en-US" sz="2800" u="sng" dirty="0">
                <a:latin typeface="Calibri" pitchFamily="34" charset="0"/>
              </a:rPr>
              <a:t>Strong</a:t>
            </a:r>
            <a:r>
              <a:rPr lang="en-US" sz="2800" dirty="0">
                <a:latin typeface="Calibri" pitchFamily="34" charset="0"/>
              </a:rPr>
              <a:t>)</a:t>
            </a:r>
          </a:p>
          <a:p>
            <a:r>
              <a:rPr lang="en-US" sz="3600" dirty="0">
                <a:latin typeface="Calibri" pitchFamily="34" charset="0"/>
              </a:rPr>
              <a:t>“any impediment placed in the way and causing one to stumble or fall” </a:t>
            </a:r>
            <a:r>
              <a:rPr lang="en-US" sz="2800" dirty="0">
                <a:latin typeface="Calibri" pitchFamily="34" charset="0"/>
              </a:rPr>
              <a:t>(</a:t>
            </a:r>
            <a:r>
              <a:rPr lang="en-US" sz="2800" u="sng" dirty="0">
                <a:latin typeface="Calibri" pitchFamily="34" charset="0"/>
              </a:rPr>
              <a:t>Thayer</a:t>
            </a:r>
            <a:r>
              <a:rPr lang="en-US" sz="2800" dirty="0">
                <a:latin typeface="Calibri" pitchFamily="34" charset="0"/>
              </a:rPr>
              <a:t>)</a:t>
            </a:r>
          </a:p>
          <a:p>
            <a:r>
              <a:rPr lang="en-US" sz="3600" dirty="0">
                <a:latin typeface="Calibri" pitchFamily="34" charset="0"/>
              </a:rPr>
              <a:t>A trap, snare, hindrance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0013" y="1827214"/>
            <a:ext cx="7313612" cy="3736407"/>
          </a:xfrm>
        </p:spPr>
        <p:txBody>
          <a:bodyPr>
            <a:spAutoFit/>
          </a:bodyPr>
          <a:lstStyle/>
          <a:p>
            <a:r>
              <a:rPr lang="en-US" sz="3200" dirty="0">
                <a:latin typeface="Calibri" pitchFamily="34" charset="0"/>
              </a:rPr>
              <a:t>Sin is individual (Ezekiel 18:20), but in a real sense I am </a:t>
            </a:r>
            <a:r>
              <a:rPr lang="en-US" sz="3200" i="1" dirty="0">
                <a:latin typeface="Calibri" pitchFamily="34" charset="0"/>
              </a:rPr>
              <a:t>“my brother’s keeper.”</a:t>
            </a:r>
          </a:p>
          <a:p>
            <a:r>
              <a:rPr lang="en-US" sz="3200" dirty="0">
                <a:latin typeface="Calibri" pitchFamily="34" charset="0"/>
              </a:rPr>
              <a:t>God wants EVERY SINNER to be saved. Luke 17:2; cf. 1 Timothy 2:3-4; </a:t>
            </a:r>
            <a:br>
              <a:rPr lang="en-US" sz="3200" dirty="0">
                <a:latin typeface="Calibri" pitchFamily="34" charset="0"/>
              </a:rPr>
            </a:br>
            <a:r>
              <a:rPr lang="en-US" sz="3200" dirty="0">
                <a:latin typeface="Calibri" pitchFamily="34" charset="0"/>
              </a:rPr>
              <a:t>2 Peter 3:9; cf. John 3:16</a:t>
            </a:r>
          </a:p>
          <a:p>
            <a:r>
              <a:rPr lang="en-US" sz="3200" dirty="0">
                <a:latin typeface="Calibri" pitchFamily="34" charset="0"/>
              </a:rPr>
              <a:t>Stumbling comes but, WOE to the one through whom they come. Luke 17:1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4B88C-FF15-44F9-B6F5-FA7D0A47A04C}" type="slidenum">
              <a:rPr lang="en-US">
                <a:solidFill>
                  <a:srgbClr val="000000"/>
                </a:solidFill>
                <a:latin typeface="Verdana"/>
                <a:cs typeface="Arial"/>
              </a:rPr>
              <a:pPr/>
              <a:t>3</a:t>
            </a:fld>
            <a:endParaRPr lang="en-US">
              <a:solidFill>
                <a:srgbClr val="000000"/>
              </a:solidFill>
              <a:latin typeface="Verdana"/>
              <a:cs typeface="Arial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4" y="428962"/>
            <a:ext cx="7313612" cy="1015663"/>
          </a:xfrm>
          <a:effectLst>
            <a:outerShdw dist="1796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r>
              <a:rPr lang="en-US" sz="6000" dirty="0">
                <a:latin typeface="Calibri" pitchFamily="34" charset="0"/>
              </a:rPr>
              <a:t>Stumbling Blocks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957" y="736739"/>
            <a:ext cx="7890235" cy="707886"/>
          </a:xfrm>
        </p:spPr>
        <p:txBody>
          <a:bodyPr wrap="square">
            <a:spAutoFit/>
          </a:bodyPr>
          <a:lstStyle/>
          <a:p>
            <a:r>
              <a:rPr lang="en-US" sz="4000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May I Be A Stumbling Block?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3815" y="1827213"/>
            <a:ext cx="7545387" cy="3404009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dirty="0">
                <a:latin typeface="Calibri" pitchFamily="34" charset="0"/>
              </a:rPr>
              <a:t>False teaching</a:t>
            </a:r>
            <a:r>
              <a:rPr lang="en-US" sz="3600" dirty="0">
                <a:latin typeface="Calibri" pitchFamily="34" charset="0"/>
              </a:rPr>
              <a:t>.</a:t>
            </a:r>
          </a:p>
          <a:p>
            <a:r>
              <a:rPr lang="en-US" sz="3200" dirty="0">
                <a:latin typeface="Calibri" pitchFamily="34" charset="0"/>
              </a:rPr>
              <a:t>To Eve. Genesis 3</a:t>
            </a:r>
          </a:p>
          <a:p>
            <a:r>
              <a:rPr lang="es-ES" sz="3200" dirty="0">
                <a:latin typeface="Calibri" pitchFamily="34" charset="0"/>
              </a:rPr>
              <a:t>In Israel. Isaiah 30:10; Jeremiah 5:30-31; 23:27, 32</a:t>
            </a:r>
          </a:p>
          <a:p>
            <a:r>
              <a:rPr lang="en-US" sz="3200" dirty="0">
                <a:latin typeface="Calibri" pitchFamily="34" charset="0"/>
              </a:rPr>
              <a:t>In the church. Acts 20:28-30; 2 Peter 2;</a:t>
            </a:r>
            <a:br>
              <a:rPr lang="en-US" sz="3200" dirty="0">
                <a:latin typeface="Calibri" pitchFamily="34" charset="0"/>
              </a:rPr>
            </a:br>
            <a:r>
              <a:rPr lang="en-US" sz="3200" dirty="0">
                <a:latin typeface="Calibri" pitchFamily="34" charset="0"/>
              </a:rPr>
              <a:t>2 Timothy 4:2-4; James 3:1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4B88C-FF15-44F9-B6F5-FA7D0A47A04C}" type="slidenum">
              <a:rPr lang="en-US">
                <a:solidFill>
                  <a:srgbClr val="000000"/>
                </a:solidFill>
                <a:latin typeface="Verdana"/>
                <a:cs typeface="Arial"/>
              </a:rPr>
              <a:pPr/>
              <a:t>4</a:t>
            </a:fld>
            <a:endParaRPr lang="en-US">
              <a:solidFill>
                <a:srgbClr val="000000"/>
              </a:solidFill>
              <a:latin typeface="Verdana"/>
              <a:cs typeface="Arial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5485" y="1827213"/>
            <a:ext cx="7766115" cy="3896451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b="1" dirty="0">
                <a:latin typeface="Calibri" pitchFamily="34" charset="0"/>
              </a:rPr>
              <a:t>Neglect Influence.</a:t>
            </a:r>
          </a:p>
          <a:p>
            <a:r>
              <a:rPr lang="en-US" sz="3200" dirty="0">
                <a:latin typeface="Calibri" pitchFamily="34" charset="0"/>
              </a:rPr>
              <a:t>You are salt, light.</a:t>
            </a:r>
            <a:br>
              <a:rPr lang="en-US" sz="3200" dirty="0">
                <a:latin typeface="Calibri" pitchFamily="34" charset="0"/>
              </a:rPr>
            </a:br>
            <a:r>
              <a:rPr lang="en-US" sz="3200" dirty="0">
                <a:latin typeface="Calibri" pitchFamily="34" charset="0"/>
              </a:rPr>
              <a:t>Matthew 5:13-16; Philippians 2:12-16</a:t>
            </a:r>
          </a:p>
          <a:p>
            <a:r>
              <a:rPr lang="en-US" sz="3200" dirty="0">
                <a:latin typeface="Calibri" pitchFamily="34" charset="0"/>
              </a:rPr>
              <a:t>Words and character counts.</a:t>
            </a:r>
            <a:br>
              <a:rPr lang="en-US" sz="3200" dirty="0">
                <a:latin typeface="Calibri" pitchFamily="34" charset="0"/>
              </a:rPr>
            </a:br>
            <a:r>
              <a:rPr lang="en-US" sz="3200" dirty="0">
                <a:latin typeface="Calibri" pitchFamily="34" charset="0"/>
              </a:rPr>
              <a:t>Colossians 4:6; Titus 2:4-8; 1 Peter 2:11-12</a:t>
            </a:r>
          </a:p>
          <a:p>
            <a:r>
              <a:rPr lang="en-US" sz="3200" dirty="0">
                <a:latin typeface="Calibri" pitchFamily="34" charset="0"/>
              </a:rPr>
              <a:t>May not involve things that are wrong in themselves. 1 Corinthians 8; 10; Romans 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4B88C-FF15-44F9-B6F5-FA7D0A47A04C}" type="slidenum">
              <a:rPr lang="en-US">
                <a:solidFill>
                  <a:srgbClr val="000000"/>
                </a:solidFill>
                <a:latin typeface="Verdana"/>
                <a:cs typeface="Arial"/>
              </a:rPr>
              <a:pPr/>
              <a:t>5</a:t>
            </a:fld>
            <a:endParaRPr lang="en-US">
              <a:solidFill>
                <a:srgbClr val="000000"/>
              </a:solidFill>
              <a:latin typeface="Verdana"/>
              <a:cs typeface="Arial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383091C-F1F6-432A-809F-B511E7D51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957" y="736739"/>
            <a:ext cx="7890235" cy="707886"/>
          </a:xfrm>
        </p:spPr>
        <p:txBody>
          <a:bodyPr wrap="square">
            <a:spAutoFit/>
          </a:bodyPr>
          <a:lstStyle/>
          <a:p>
            <a:r>
              <a:rPr lang="en-US" sz="4000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May I Be A Stumbling Block?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2" y="1798637"/>
            <a:ext cx="7773987" cy="3305520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dirty="0">
                <a:latin typeface="Calibri" pitchFamily="34" charset="0"/>
              </a:rPr>
              <a:t>Negligent husband or wife.</a:t>
            </a:r>
            <a:br>
              <a:rPr lang="en-US" sz="3600" b="1" dirty="0">
                <a:latin typeface="Calibri" pitchFamily="34" charset="0"/>
              </a:rPr>
            </a:br>
            <a:r>
              <a:rPr lang="en-US" sz="3200" dirty="0">
                <a:latin typeface="Calibri" pitchFamily="34" charset="0"/>
              </a:rPr>
              <a:t>cf. Matthew 5:28-32</a:t>
            </a:r>
          </a:p>
          <a:p>
            <a:r>
              <a:rPr lang="en-US" sz="3200" dirty="0">
                <a:latin typeface="Calibri" pitchFamily="34" charset="0"/>
              </a:rPr>
              <a:t>Physical satisfaction.</a:t>
            </a:r>
            <a:br>
              <a:rPr lang="en-US" sz="3200" dirty="0">
                <a:latin typeface="Calibri" pitchFamily="34" charset="0"/>
              </a:rPr>
            </a:br>
            <a:r>
              <a:rPr lang="en-US" sz="3200" dirty="0">
                <a:latin typeface="Calibri" pitchFamily="34" charset="0"/>
              </a:rPr>
              <a:t>1 Corinthians 7:1-7; Proverbs 5:15-19</a:t>
            </a:r>
          </a:p>
          <a:p>
            <a:r>
              <a:rPr lang="en-US" sz="3200" dirty="0">
                <a:latin typeface="Calibri" pitchFamily="34" charset="0"/>
              </a:rPr>
              <a:t>Emotional satisfaction. Proverbs 31; Colossians 3:19; 1 Peter 3:7; Ephesians 5:33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4B88C-FF15-44F9-B6F5-FA7D0A47A04C}" type="slidenum">
              <a:rPr lang="en-US">
                <a:solidFill>
                  <a:srgbClr val="000000"/>
                </a:solidFill>
                <a:latin typeface="Verdana"/>
                <a:cs typeface="Arial"/>
              </a:rPr>
              <a:pPr/>
              <a:t>6</a:t>
            </a:fld>
            <a:endParaRPr lang="en-US">
              <a:solidFill>
                <a:srgbClr val="000000"/>
              </a:solidFill>
              <a:latin typeface="Verdana"/>
              <a:cs typeface="Arial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8974B79-0ECF-4CA7-B251-808090A36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957" y="736739"/>
            <a:ext cx="7890235" cy="707886"/>
          </a:xfrm>
        </p:spPr>
        <p:txBody>
          <a:bodyPr wrap="square">
            <a:spAutoFit/>
          </a:bodyPr>
          <a:lstStyle/>
          <a:p>
            <a:r>
              <a:rPr lang="en-US" sz="4000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May I Be A Stumbling Block?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3529" y="1674813"/>
            <a:ext cx="7924799" cy="5090624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dirty="0">
                <a:latin typeface="Calibri" pitchFamily="34" charset="0"/>
              </a:rPr>
              <a:t>Neglect Children. </a:t>
            </a:r>
            <a:r>
              <a:rPr lang="en-US" sz="3200" dirty="0">
                <a:latin typeface="Calibri" pitchFamily="34" charset="0"/>
              </a:rPr>
              <a:t>Psalms 127:3-5</a:t>
            </a:r>
          </a:p>
          <a:p>
            <a:r>
              <a:rPr lang="en-US" sz="3200" dirty="0">
                <a:latin typeface="Calibri" pitchFamily="34" charset="0"/>
              </a:rPr>
              <a:t>Teach the children. Deuteronomy 6:4ff; Colossians 3:21</a:t>
            </a:r>
          </a:p>
          <a:p>
            <a:pPr lvl="1"/>
            <a:r>
              <a:rPr lang="en-US" sz="2800" dirty="0">
                <a:latin typeface="Calibri" pitchFamily="34" charset="0"/>
              </a:rPr>
              <a:t>Answer their questions. </a:t>
            </a:r>
            <a:r>
              <a:rPr lang="en-US" sz="2800" i="1" dirty="0">
                <a:latin typeface="Calibri" pitchFamily="34" charset="0"/>
              </a:rPr>
              <a:t>“Where is the lamb?”</a:t>
            </a:r>
            <a:r>
              <a:rPr lang="en-US" sz="2800" dirty="0">
                <a:latin typeface="Calibri" pitchFamily="34" charset="0"/>
              </a:rPr>
              <a:t> Genesis 22:7</a:t>
            </a:r>
          </a:p>
          <a:p>
            <a:pPr lvl="1"/>
            <a:r>
              <a:rPr lang="en-US" sz="2800" i="1" dirty="0">
                <a:latin typeface="Calibri" pitchFamily="34" charset="0"/>
              </a:rPr>
              <a:t>“What mean ye by this service?”</a:t>
            </a:r>
            <a:r>
              <a:rPr lang="en-US" sz="2800" dirty="0">
                <a:latin typeface="Calibri" pitchFamily="34" charset="0"/>
              </a:rPr>
              <a:t>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Exodus 12:26; cf. 14</a:t>
            </a:r>
          </a:p>
          <a:p>
            <a:pPr lvl="1"/>
            <a:r>
              <a:rPr lang="en-US" sz="2800" i="1" dirty="0">
                <a:latin typeface="Calibri" pitchFamily="34" charset="0"/>
              </a:rPr>
              <a:t>“What mean the testimonies, and the statutes, and the ordinances …”</a:t>
            </a:r>
            <a:r>
              <a:rPr lang="en-US" sz="2800" dirty="0">
                <a:latin typeface="Calibri" pitchFamily="34" charset="0"/>
              </a:rPr>
              <a:t> Deuteronomy 6:20</a:t>
            </a:r>
          </a:p>
          <a:p>
            <a:pPr lvl="1"/>
            <a:r>
              <a:rPr lang="en-US" sz="2800" i="1" dirty="0">
                <a:latin typeface="Calibri" pitchFamily="34" charset="0"/>
              </a:rPr>
              <a:t>“What meaneth these stones?”</a:t>
            </a:r>
            <a:r>
              <a:rPr lang="en-US" sz="2800" dirty="0">
                <a:latin typeface="Calibri" pitchFamily="34" charset="0"/>
              </a:rPr>
              <a:t> Joshua 4:6, 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4B88C-FF15-44F9-B6F5-FA7D0A47A04C}" type="slidenum">
              <a:rPr lang="en-US">
                <a:solidFill>
                  <a:srgbClr val="000000"/>
                </a:solidFill>
                <a:latin typeface="Verdana"/>
                <a:cs typeface="Arial"/>
              </a:rPr>
              <a:pPr/>
              <a:t>7</a:t>
            </a:fld>
            <a:endParaRPr lang="en-US" dirty="0">
              <a:solidFill>
                <a:srgbClr val="000000"/>
              </a:solidFill>
              <a:latin typeface="Verdana"/>
              <a:cs typeface="Arial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EE56571-1153-4F1C-B317-C87B3F560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957" y="736739"/>
            <a:ext cx="7890235" cy="707886"/>
          </a:xfrm>
        </p:spPr>
        <p:txBody>
          <a:bodyPr wrap="square">
            <a:spAutoFit/>
          </a:bodyPr>
          <a:lstStyle/>
          <a:p>
            <a:r>
              <a:rPr lang="en-US" sz="4000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May I Be A Stumbling Block?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4438" y="1905000"/>
            <a:ext cx="7624762" cy="2813078"/>
          </a:xfrm>
        </p:spPr>
        <p:txBody>
          <a:bodyPr>
            <a:spAutoFit/>
          </a:bodyPr>
          <a:lstStyle/>
          <a:p>
            <a:r>
              <a:rPr lang="en-US" sz="3600" b="1" dirty="0">
                <a:latin typeface="Calibri" pitchFamily="34" charset="0"/>
              </a:rPr>
              <a:t>Neglect the church</a:t>
            </a:r>
            <a:r>
              <a:rPr lang="en-US" sz="3600" dirty="0">
                <a:latin typeface="Calibri" pitchFamily="34" charset="0"/>
              </a:rPr>
              <a:t>. </a:t>
            </a:r>
            <a:r>
              <a:rPr lang="en-US" sz="3200" dirty="0">
                <a:latin typeface="Calibri" pitchFamily="34" charset="0"/>
              </a:rPr>
              <a:t>Revelation 3:15-16</a:t>
            </a:r>
          </a:p>
          <a:p>
            <a:pPr lvl="1"/>
            <a:r>
              <a:rPr lang="en-US" sz="3200" dirty="0">
                <a:latin typeface="Calibri" pitchFamily="34" charset="0"/>
              </a:rPr>
              <a:t>Proverbs 29:18, </a:t>
            </a:r>
            <a:r>
              <a:rPr lang="en-US" sz="3200" i="1" dirty="0">
                <a:latin typeface="Calibri" pitchFamily="34" charset="0"/>
              </a:rPr>
              <a:t>“Where there is no vision, the people perish”</a:t>
            </a:r>
            <a:r>
              <a:rPr lang="en-US" sz="3200" dirty="0">
                <a:latin typeface="Calibri" pitchFamily="34" charset="0"/>
              </a:rPr>
              <a:t> KJV</a:t>
            </a:r>
          </a:p>
          <a:p>
            <a:pPr lvl="1"/>
            <a:r>
              <a:rPr lang="en-US" sz="3200" dirty="0">
                <a:latin typeface="Calibri" pitchFamily="34" charset="0"/>
              </a:rPr>
              <a:t>Did not prepare for the generation to come. cf. Judges 2:10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4B88C-FF15-44F9-B6F5-FA7D0A47A04C}" type="slidenum">
              <a:rPr lang="en-US">
                <a:solidFill>
                  <a:srgbClr val="000000"/>
                </a:solidFill>
                <a:latin typeface="Verdana"/>
                <a:cs typeface="Arial"/>
              </a:rPr>
              <a:pPr/>
              <a:t>8</a:t>
            </a:fld>
            <a:endParaRPr lang="en-US">
              <a:solidFill>
                <a:srgbClr val="000000"/>
              </a:solidFill>
              <a:latin typeface="Verdana"/>
              <a:cs typeface="Arial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06717D4-91B0-4F94-9B5C-2F9FF477A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957" y="736739"/>
            <a:ext cx="7890235" cy="707886"/>
          </a:xfrm>
        </p:spPr>
        <p:txBody>
          <a:bodyPr wrap="square">
            <a:spAutoFit/>
          </a:bodyPr>
          <a:lstStyle/>
          <a:p>
            <a:r>
              <a:rPr lang="en-US" sz="4000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May I Be A Stumbling Block?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EA49F-F9E1-47D5-B7E8-94D9F1DFB97A}" type="slidenum">
              <a:rPr lang="en-US">
                <a:solidFill>
                  <a:srgbClr val="000000"/>
                </a:solidFill>
                <a:latin typeface="Verdana"/>
                <a:cs typeface="Arial"/>
              </a:rPr>
              <a:pPr/>
              <a:t>9</a:t>
            </a:fld>
            <a:endParaRPr lang="en-US">
              <a:solidFill>
                <a:srgbClr val="000000"/>
              </a:solidFill>
              <a:latin typeface="Verdana"/>
              <a:cs typeface="Arial"/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79071"/>
            <a:ext cx="7696200" cy="1144929"/>
          </a:xfrm>
          <a:effectLst>
            <a:outerShdw dist="1796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4000" dirty="0">
                <a:latin typeface="Calibri" pitchFamily="34" charset="0"/>
              </a:rPr>
              <a:t>To Avoid Being A Stumbling Block … </a:t>
            </a:r>
            <a:r>
              <a:rPr lang="en-US" dirty="0">
                <a:latin typeface="Calibri" pitchFamily="34" charset="0"/>
              </a:rPr>
              <a:t>1 Corinthians 10:32-33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8562" y="1621406"/>
            <a:ext cx="8229600" cy="5139869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600" b="1" dirty="0">
                <a:latin typeface="Calibri" pitchFamily="34" charset="0"/>
              </a:rPr>
              <a:t>Mind the things of God.</a:t>
            </a:r>
            <a:br>
              <a:rPr lang="en-US" sz="3600" b="1" dirty="0">
                <a:latin typeface="Calibri" pitchFamily="34" charset="0"/>
              </a:rPr>
            </a:br>
            <a:r>
              <a:rPr lang="en-US" sz="3600" dirty="0">
                <a:latin typeface="Calibri" pitchFamily="34" charset="0"/>
              </a:rPr>
              <a:t>Matthew 16:21-23</a:t>
            </a:r>
          </a:p>
          <a:p>
            <a:pPr lvl="1">
              <a:spcBef>
                <a:spcPts val="0"/>
              </a:spcBef>
            </a:pPr>
            <a:r>
              <a:rPr lang="en-US" sz="3200" dirty="0">
                <a:latin typeface="Calibri" pitchFamily="34" charset="0"/>
              </a:rPr>
              <a:t>Christian’s mind must be on things above. Colossians 3:1-2, 12-17</a:t>
            </a:r>
          </a:p>
          <a:p>
            <a:pPr lvl="1">
              <a:spcBef>
                <a:spcPts val="0"/>
              </a:spcBef>
            </a:pPr>
            <a:r>
              <a:rPr lang="en-US" sz="3200" dirty="0">
                <a:latin typeface="Calibri" pitchFamily="34" charset="0"/>
              </a:rPr>
              <a:t>Heart (mind) of humility, considerate of others. Philippians 2:5</a:t>
            </a:r>
          </a:p>
          <a:p>
            <a:pPr lvl="1">
              <a:spcBef>
                <a:spcPts val="0"/>
              </a:spcBef>
            </a:pPr>
            <a:r>
              <a:rPr lang="en-US" sz="3200" dirty="0">
                <a:latin typeface="Calibri" pitchFamily="34" charset="0"/>
              </a:rPr>
              <a:t>Mind to suffer rather than sin. 1 Peter 4:1-2</a:t>
            </a:r>
          </a:p>
          <a:p>
            <a:pPr lvl="1">
              <a:spcBef>
                <a:spcPts val="0"/>
              </a:spcBef>
            </a:pPr>
            <a:r>
              <a:rPr lang="en-US" sz="3200" dirty="0">
                <a:latin typeface="Calibri" pitchFamily="34" charset="0"/>
              </a:rPr>
              <a:t>Live according to the Spirit … submit to the law of God. Romans 8:5-8</a:t>
            </a:r>
            <a:br>
              <a:rPr lang="en-US" sz="3200" dirty="0">
                <a:latin typeface="Calibri" pitchFamily="34" charset="0"/>
              </a:rPr>
            </a:br>
            <a:r>
              <a:rPr lang="en-US" sz="3200" dirty="0">
                <a:latin typeface="Calibri" pitchFamily="34" charset="0"/>
              </a:rPr>
              <a:t>(Peter in Matthew 16:22)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uiExpand="1" build="p"/>
    </p:bldLst>
  </p:timing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637</Words>
  <Application>Microsoft Office PowerPoint</Application>
  <PresentationFormat>On-screen Show (4:3)</PresentationFormat>
  <Paragraphs>84</Paragraphs>
  <Slides>12</Slides>
  <Notes>6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Verdana</vt:lpstr>
      <vt:lpstr>Wingdings</vt:lpstr>
      <vt:lpstr>Eclipse</vt:lpstr>
      <vt:lpstr>Stumbling Blocks</vt:lpstr>
      <vt:lpstr>Stumbling Blocks</vt:lpstr>
      <vt:lpstr>Stumbling Blocks</vt:lpstr>
      <vt:lpstr>How May I Be A Stumbling Block?</vt:lpstr>
      <vt:lpstr>How May I Be A Stumbling Block?</vt:lpstr>
      <vt:lpstr>How May I Be A Stumbling Block?</vt:lpstr>
      <vt:lpstr>How May I Be A Stumbling Block?</vt:lpstr>
      <vt:lpstr>How May I Be A Stumbling Block?</vt:lpstr>
      <vt:lpstr>To Avoid Being A Stumbling Block … 1 Corinthians 10:32-33</vt:lpstr>
      <vt:lpstr>To Avoid Being A Stumbling Block … 1 Corinthians 10:32-33</vt:lpstr>
      <vt:lpstr>To Avoid Being A Stumbling Block … 1 Corinthians 10:32-33</vt:lpstr>
      <vt:lpstr>Removing The Stumbling Blocks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Stumbling Blocks (2)</dc:title>
  <dc:creator>Micky Galloway</dc:creator>
  <cp:lastModifiedBy>Richard Lidh</cp:lastModifiedBy>
  <cp:revision>7</cp:revision>
  <cp:lastPrinted>2022-01-29T23:56:20Z</cp:lastPrinted>
  <dcterms:created xsi:type="dcterms:W3CDTF">2022-01-29T22:10:34Z</dcterms:created>
  <dcterms:modified xsi:type="dcterms:W3CDTF">2022-01-29T23:56:41Z</dcterms:modified>
</cp:coreProperties>
</file>